
<file path=[Content_Types].xml><?xml version="1.0" encoding="utf-8"?>
<Types xmlns="http://schemas.openxmlformats.org/package/2006/content-types">
  <Default Extension="png" ContentType="image/png"/>
  <Default Extension="jpeg" ContentType="image/jpeg"/>
  <Default Extension="m4a" ContentType="audio/unknown"/>
  <Default Extension="emf" ContentType="image/x-emf"/>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68" r:id="rId2"/>
    <p:sldId id="269" r:id="rId3"/>
    <p:sldId id="266" r:id="rId4"/>
    <p:sldId id="267" r:id="rId5"/>
    <p:sldId id="262" r:id="rId6"/>
    <p:sldId id="263" r:id="rId7"/>
    <p:sldId id="272" r:id="rId8"/>
    <p:sldId id="273" r:id="rId9"/>
    <p:sldId id="274" r:id="rId10"/>
    <p:sldId id="275" r:id="rId11"/>
    <p:sldId id="270" r:id="rId12"/>
    <p:sldId id="271" r:id="rId13"/>
    <p:sldId id="2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91" autoAdjust="0"/>
  </p:normalViewPr>
  <p:slideViewPr>
    <p:cSldViewPr snapToGrid="0">
      <p:cViewPr>
        <p:scale>
          <a:sx n="81" d="100"/>
          <a:sy n="81" d="100"/>
        </p:scale>
        <p:origin x="-276" y="3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0B974-3E45-4A07-9399-E6FE44665ADF}" type="datetimeFigureOut">
              <a:rPr lang="en-US" smtClean="0"/>
              <a:t>7/18/2018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F81E3-BD65-4F24-ABB1-A2B55862B3CA}"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Shape 14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accent1"/>
              </a:buClr>
              <a:buSzPts val="1480"/>
              <a:buFont typeface="Arial"/>
              <a:buNone/>
            </a:pPr>
            <a:endParaRPr lang="en-US" sz="1200" b="0" i="0" u="none" strike="noStrike" cap="none" dirty="0">
              <a:solidFill>
                <a:schemeClr val="lt1"/>
              </a:solidFill>
              <a:latin typeface="Century Gothic"/>
              <a:ea typeface="Century Gothic"/>
              <a:cs typeface="Century Gothic"/>
              <a:sym typeface="Century Gothic"/>
            </a:endParaRPr>
          </a:p>
        </p:txBody>
      </p:sp>
      <p:sp>
        <p:nvSpPr>
          <p:cNvPr id="150" name="Shape 15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104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EF81E3-BD65-4F24-ABB1-A2B55862B3CA}" type="slidenum">
              <a:rPr lang="en-US" smtClean="0"/>
              <a:t>5</a:t>
            </a:fld>
            <a:endParaRPr lang="en-US"/>
          </a:p>
        </p:txBody>
      </p:sp>
    </p:spTree>
    <p:extLst>
      <p:ext uri="{BB962C8B-B14F-4D97-AF65-F5344CB8AC3E}">
        <p14:creationId xmlns:p14="http://schemas.microsoft.com/office/powerpoint/2010/main" val="208907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EF81E3-BD65-4F24-ABB1-A2B55862B3CA}" type="slidenum">
              <a:rPr lang="en-US" smtClean="0"/>
              <a:t>6</a:t>
            </a:fld>
            <a:endParaRPr lang="en-US"/>
          </a:p>
        </p:txBody>
      </p:sp>
    </p:spTree>
    <p:extLst>
      <p:ext uri="{BB962C8B-B14F-4D97-AF65-F5344CB8AC3E}">
        <p14:creationId xmlns:p14="http://schemas.microsoft.com/office/powerpoint/2010/main" val="3698894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201990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7FC0546-A76A-4D8D-A4F4-A70D09E364AE}" type="datetimeFigureOut">
              <a:rPr lang="en-US" smtClean="0"/>
              <a:t>7/18/2018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565444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281415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57981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3093440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40574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929631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3616179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3351876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464647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693234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FC0546-A76A-4D8D-A4F4-A70D09E364AE}" type="datetimeFigureOut">
              <a:rPr lang="en-US" smtClean="0"/>
              <a:t>7/18/2018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170796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FC0546-A76A-4D8D-A4F4-A70D09E364AE}" type="datetimeFigureOut">
              <a:rPr lang="en-US" smtClean="0"/>
              <a:t>7/18/2018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257357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2058058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77905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7FC0546-A76A-4D8D-A4F4-A70D09E364AE}" type="datetimeFigureOut">
              <a:rPr lang="en-US" smtClean="0"/>
              <a:t>7/18/2018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182984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7FC0546-A76A-4D8D-A4F4-A70D09E364AE}" type="datetimeFigureOut">
              <a:rPr lang="en-US" smtClean="0"/>
              <a:t>7/18/2018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A2F5B-710D-4BE1-919E-CC1842382C4A}" type="slidenum">
              <a:rPr lang="en-US" smtClean="0"/>
              <a:t>‹#›</a:t>
            </a:fld>
            <a:endParaRPr lang="en-US"/>
          </a:p>
        </p:txBody>
      </p:sp>
    </p:spTree>
    <p:extLst>
      <p:ext uri="{BB962C8B-B14F-4D97-AF65-F5344CB8AC3E}">
        <p14:creationId xmlns:p14="http://schemas.microsoft.com/office/powerpoint/2010/main" val="383010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7FC0546-A76A-4D8D-A4F4-A70D09E364AE}" type="datetimeFigureOut">
              <a:rPr lang="en-US" smtClean="0"/>
              <a:t>7/18/2018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EDA2F5B-710D-4BE1-919E-CC1842382C4A}" type="slidenum">
              <a:rPr lang="en-US" smtClean="0"/>
              <a:t>‹#›</a:t>
            </a:fld>
            <a:endParaRPr lang="en-US"/>
          </a:p>
        </p:txBody>
      </p:sp>
    </p:spTree>
    <p:extLst>
      <p:ext uri="{BB962C8B-B14F-4D97-AF65-F5344CB8AC3E}">
        <p14:creationId xmlns:p14="http://schemas.microsoft.com/office/powerpoint/2010/main" val="1501246712"/>
      </p:ext>
    </p:extLst>
  </p:cSld>
  <p:clrMap bg1="dk1" tx1="lt1" bg2="dk2" tx2="lt2" accent1="accent1" accent2="accent2" accent3="accent3" accent4="accent4" accent5="accent5" accent6="accent6" hlink="hlink" folHlink="folHlink"/>
  <p:sldLayoutIdLst>
    <p:sldLayoutId id="2147483690"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9.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22.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jpeg"/><Relationship Id="rId5" Type="http://schemas.openxmlformats.org/officeDocument/2006/relationships/image" Target="../media/image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emf"/><Relationship Id="rId5" Type="http://schemas.openxmlformats.org/officeDocument/2006/relationships/image" Target="../media/image12.jpe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ctrTitle"/>
          </p:nvPr>
        </p:nvSpPr>
        <p:spPr>
          <a:xfrm>
            <a:off x="914400" y="356658"/>
            <a:ext cx="7853892" cy="1607608"/>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2"/>
              </a:buClr>
              <a:buSzPts val="7200"/>
              <a:buFont typeface="Century Gothic"/>
              <a:buNone/>
            </a:pPr>
            <a:r>
              <a:rPr lang="en-US" sz="7200" b="0" i="0" u="none" strike="noStrike" cap="none" dirty="0">
                <a:solidFill>
                  <a:schemeClr val="lt2"/>
                </a:solidFill>
                <a:latin typeface="Century Gothic"/>
                <a:ea typeface="Century Gothic"/>
                <a:cs typeface="Century Gothic"/>
                <a:sym typeface="Century Gothic"/>
              </a:rPr>
              <a:t>ISDS 552 GP2</a:t>
            </a:r>
            <a:endParaRPr dirty="0"/>
          </a:p>
        </p:txBody>
      </p:sp>
      <p:sp>
        <p:nvSpPr>
          <p:cNvPr id="153" name="Shape 153"/>
          <p:cNvSpPr txBox="1">
            <a:spLocks noGrp="1"/>
          </p:cNvSpPr>
          <p:nvPr>
            <p:ph type="subTitle" idx="1"/>
          </p:nvPr>
        </p:nvSpPr>
        <p:spPr>
          <a:xfrm>
            <a:off x="914400" y="3181350"/>
            <a:ext cx="9767454" cy="290267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1776"/>
              <a:buFont typeface="Noto Sans Symbols"/>
              <a:buNone/>
            </a:pPr>
            <a:r>
              <a:rPr lang="en-US" sz="2220" b="1" i="0" u="none" strike="noStrike" cap="none" dirty="0">
                <a:solidFill>
                  <a:schemeClr val="tx1"/>
                </a:solidFill>
                <a:ea typeface="Calibri"/>
                <a:cs typeface="Calibri"/>
                <a:sym typeface="Calibri"/>
              </a:rPr>
              <a:t>TEAM MEMBERS:</a:t>
            </a:r>
            <a:endParaRPr sz="1850" b="0" i="0" u="none" strike="noStrike" cap="none" dirty="0">
              <a:solidFill>
                <a:schemeClr val="tx1"/>
              </a:solidFill>
              <a:ea typeface="Calibri"/>
              <a:cs typeface="Calibri"/>
              <a:sym typeface="Calibri"/>
            </a:endParaRPr>
          </a:p>
          <a:p>
            <a:pPr marL="0" marR="0" lvl="0" indent="0" algn="l" rtl="0">
              <a:lnSpc>
                <a:spcPct val="90000"/>
              </a:lnSpc>
              <a:spcBef>
                <a:spcPts val="1000"/>
              </a:spcBef>
              <a:spcAft>
                <a:spcPts val="0"/>
              </a:spcAft>
              <a:buClr>
                <a:schemeClr val="accent1"/>
              </a:buClr>
              <a:buSzPts val="1480"/>
              <a:buFont typeface="Noto Sans Symbols"/>
              <a:buNone/>
            </a:pPr>
            <a:endParaRPr sz="1850" b="0" i="0" u="none" strike="noStrike" cap="none" dirty="0">
              <a:solidFill>
                <a:srgbClr val="000000"/>
              </a:solidFill>
              <a:ea typeface="Calibri"/>
              <a:cs typeface="Calibri"/>
              <a:sym typeface="Calibri"/>
            </a:endParaRPr>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ea typeface="Century Gothic"/>
                <a:cs typeface="Century Gothic"/>
                <a:sym typeface="Century Gothic"/>
              </a:rPr>
              <a:t>DEEPAM KHIRWAR</a:t>
            </a:r>
            <a:endParaRPr sz="1850" b="0" i="0" u="none" strike="noStrike" cap="none" dirty="0">
              <a:solidFill>
                <a:schemeClr val="lt1"/>
              </a:solidFill>
              <a:ea typeface="Century Gothic"/>
              <a:cs typeface="Century Gothic"/>
              <a:sym typeface="Century Gothic"/>
            </a:endParaRPr>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ea typeface="Century Gothic"/>
                <a:cs typeface="Century Gothic"/>
                <a:sym typeface="Century Gothic"/>
              </a:rPr>
              <a:t>HARSHITA DIDWANIA</a:t>
            </a:r>
            <a:endParaRPr sz="1850" b="0" i="0" u="none" strike="noStrike" cap="none" dirty="0">
              <a:solidFill>
                <a:schemeClr val="lt1"/>
              </a:solidFill>
              <a:ea typeface="Century Gothic"/>
              <a:cs typeface="Century Gothic"/>
              <a:sym typeface="Century Gothic"/>
            </a:endParaRPr>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ea typeface="Century Gothic"/>
                <a:cs typeface="Century Gothic"/>
                <a:sym typeface="Century Gothic"/>
              </a:rPr>
              <a:t>KAVINDU WALIMUNIGE</a:t>
            </a:r>
            <a:endParaRPr sz="1850" b="0" i="0" u="none" strike="noStrike" cap="none" dirty="0">
              <a:solidFill>
                <a:schemeClr val="lt1"/>
              </a:solidFill>
              <a:ea typeface="Century Gothic"/>
              <a:cs typeface="Century Gothic"/>
              <a:sym typeface="Century Gothic"/>
            </a:endParaRPr>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ea typeface="Century Gothic"/>
                <a:cs typeface="Century Gothic"/>
                <a:sym typeface="Century Gothic"/>
              </a:rPr>
              <a:t>SANCHIT SINGH</a:t>
            </a:r>
            <a:endParaRPr dirty="0"/>
          </a:p>
          <a:p>
            <a:pPr marL="342900" marR="0" lvl="0" indent="-342900" algn="l" rtl="0">
              <a:lnSpc>
                <a:spcPct val="90000"/>
              </a:lnSpc>
              <a:spcBef>
                <a:spcPts val="1000"/>
              </a:spcBef>
              <a:spcAft>
                <a:spcPts val="0"/>
              </a:spcAft>
              <a:buClr>
                <a:schemeClr val="accent1"/>
              </a:buClr>
              <a:buSzPts val="1480"/>
              <a:buFont typeface="Arial"/>
              <a:buChar char="•"/>
            </a:pPr>
            <a:r>
              <a:rPr lang="en-US" sz="1850" b="0" i="0" u="none" strike="noStrike" cap="none" dirty="0">
                <a:solidFill>
                  <a:schemeClr val="lt1"/>
                </a:solidFill>
                <a:ea typeface="Century Gothic"/>
                <a:cs typeface="Century Gothic"/>
                <a:sym typeface="Century Gothic"/>
              </a:rPr>
              <a:t>SATHIYA PRIYA JEEVANANDAN</a:t>
            </a:r>
            <a:endParaRPr sz="1850" b="0" i="0" u="none" strike="noStrike" cap="none" dirty="0">
              <a:solidFill>
                <a:schemeClr val="lt1"/>
              </a:solidFill>
              <a:ea typeface="Century Gothic"/>
              <a:cs typeface="Century Gothic"/>
              <a:sym typeface="Century Gothic"/>
            </a:endParaRPr>
          </a:p>
        </p:txBody>
      </p:sp>
      <p:pic>
        <p:nvPicPr>
          <p:cNvPr id="3" name="Audio 2">
            <a:hlinkClick r:id="" action="ppaction://media"/>
            <a:extLst>
              <a:ext uri="{FF2B5EF4-FFF2-40B4-BE49-F238E27FC236}">
                <a16:creationId xmlns:a16="http://schemas.microsoft.com/office/drawing/2014/main" xmlns="" id="{9DF1C06B-3A7A-4788-ADE2-85D1043DE9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5200" y="5931877"/>
            <a:ext cx="609600" cy="6096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3850" y="1908297"/>
            <a:ext cx="7600950" cy="2924175"/>
          </a:xfrm>
          <a:prstGeom prst="rect">
            <a:avLst/>
          </a:prstGeom>
        </p:spPr>
      </p:pic>
    </p:spTree>
    <p:extLst>
      <p:ext uri="{BB962C8B-B14F-4D97-AF65-F5344CB8AC3E}">
        <p14:creationId xmlns:p14="http://schemas.microsoft.com/office/powerpoint/2010/main" val="3138229169"/>
      </p:ext>
    </p:extLst>
  </p:cSld>
  <p:clrMapOvr>
    <a:masterClrMapping/>
  </p:clrMapOvr>
  <mc:AlternateContent xmlns:mc="http://schemas.openxmlformats.org/markup-compatibility/2006" xmlns:p14="http://schemas.microsoft.com/office/powerpoint/2010/main">
    <mc:Choice Requires="p14">
      <p:transition spd="slow" p14:dur="2000" advTm="20609"/>
    </mc:Choice>
    <mc:Fallback xmlns="">
      <p:transition spd="slow" advTm="20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solidFill>
                  <a:schemeClr val="tx1"/>
                </a:solidFill>
              </a:rPr>
              <a:t>Calculate Sale person commission</a:t>
            </a:r>
            <a:br>
              <a:rPr lang="en-IN" sz="3200" dirty="0">
                <a:solidFill>
                  <a:schemeClr val="tx1"/>
                </a:solidFill>
              </a:rPr>
            </a:br>
            <a:r>
              <a:rPr lang="en-IN" sz="3200" dirty="0">
                <a:solidFill>
                  <a:schemeClr val="tx1"/>
                </a:solidFill>
              </a:rPr>
              <a:t>										</a:t>
            </a:r>
            <a:br>
              <a:rPr lang="en-IN" sz="3200" dirty="0">
                <a:solidFill>
                  <a:schemeClr val="tx1"/>
                </a:solidFill>
              </a:rPr>
            </a:br>
            <a:r>
              <a:rPr lang="en-IN" sz="3200" dirty="0">
                <a:solidFill>
                  <a:schemeClr val="tx1"/>
                </a:solidFill>
              </a:rPr>
              <a:t>										</a:t>
            </a:r>
            <a:r>
              <a:rPr lang="en-IN" sz="2800" dirty="0" smtClean="0">
                <a:solidFill>
                  <a:schemeClr val="tx1"/>
                </a:solidFill>
              </a:rPr>
              <a:t>Activity </a:t>
            </a:r>
            <a:br>
              <a:rPr lang="en-IN" sz="2800" dirty="0" smtClean="0">
                <a:solidFill>
                  <a:schemeClr val="tx1"/>
                </a:solidFill>
              </a:rPr>
            </a:br>
            <a:r>
              <a:rPr lang="en-IN" sz="2800" dirty="0">
                <a:solidFill>
                  <a:schemeClr val="tx1"/>
                </a:solidFill>
              </a:rPr>
              <a:t>	</a:t>
            </a:r>
            <a:r>
              <a:rPr lang="en-IN" sz="2800" dirty="0" smtClean="0">
                <a:solidFill>
                  <a:schemeClr val="tx1"/>
                </a:solidFill>
              </a:rPr>
              <a:t>									Diagram</a:t>
            </a:r>
            <a:r>
              <a:rPr lang="en-IN" sz="4400" dirty="0">
                <a:solidFill>
                  <a:schemeClr val="tx1"/>
                </a:solidFill>
              </a:rPr>
              <a:t/>
            </a:r>
            <a:br>
              <a:rPr lang="en-IN" sz="4400" dirty="0">
                <a:solidFill>
                  <a:schemeClr val="tx1"/>
                </a:solidFill>
              </a:rPr>
            </a:br>
            <a:endParaRPr lang="en-US" sz="32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143" y="1138972"/>
            <a:ext cx="3733800" cy="570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01754" y="5738446"/>
            <a:ext cx="609600" cy="609600"/>
          </a:xfrm>
          <a:prstGeom prst="rect">
            <a:avLst/>
          </a:prstGeom>
        </p:spPr>
      </p:pic>
    </p:spTree>
    <p:extLst>
      <p:ext uri="{BB962C8B-B14F-4D97-AF65-F5344CB8AC3E}">
        <p14:creationId xmlns:p14="http://schemas.microsoft.com/office/powerpoint/2010/main" val="16207533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solidFill>
                  <a:schemeClr val="tx1"/>
                </a:solidFill>
                <a:ea typeface="+mn-ea"/>
                <a:cs typeface="+mn-cs"/>
              </a:rPr>
              <a:t>Promotional</a:t>
            </a:r>
            <a:r>
              <a:rPr lang="en-IN" sz="4000" dirty="0"/>
              <a:t> </a:t>
            </a:r>
            <a:r>
              <a:rPr lang="en-IN" sz="2800" dirty="0">
                <a:solidFill>
                  <a:schemeClr val="tx1"/>
                </a:solidFill>
                <a:ea typeface="+mn-ea"/>
                <a:cs typeface="+mn-cs"/>
              </a:rPr>
              <a:t>Offer</a:t>
            </a:r>
          </a:p>
        </p:txBody>
      </p:sp>
      <p:pic>
        <p:nvPicPr>
          <p:cNvPr id="4" name="Picture 3"/>
          <p:cNvPicPr>
            <a:picLocks noChangeAspect="1"/>
          </p:cNvPicPr>
          <p:nvPr/>
        </p:nvPicPr>
        <p:blipFill>
          <a:blip r:embed="rId4"/>
          <a:stretch>
            <a:fillRect/>
          </a:stretch>
        </p:blipFill>
        <p:spPr>
          <a:xfrm>
            <a:off x="1105745" y="1540635"/>
            <a:ext cx="5827317" cy="4895850"/>
          </a:xfrm>
          <a:prstGeom prst="rect">
            <a:avLst/>
          </a:prstGeom>
        </p:spPr>
      </p:pic>
      <p:pic>
        <p:nvPicPr>
          <p:cNvPr id="5"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7832" y="2695575"/>
            <a:ext cx="2368691" cy="1905000"/>
          </a:xfrm>
          <a:prstGeom prst="rect">
            <a:avLst/>
          </a:prstGeom>
        </p:spPr>
      </p:pic>
      <p:sp>
        <p:nvSpPr>
          <p:cNvPr id="6" name="Title 1"/>
          <p:cNvSpPr txBox="1">
            <a:spLocks/>
          </p:cNvSpPr>
          <p:nvPr/>
        </p:nvSpPr>
        <p:spPr>
          <a:xfrm>
            <a:off x="7462548" y="1739969"/>
            <a:ext cx="1828800" cy="533400"/>
          </a:xfrm>
          <a:prstGeom prst="rect">
            <a:avLst/>
          </a:prstGeom>
        </p:spPr>
        <p:txBody>
          <a:bodyPr>
            <a:normAutofit/>
          </a:bodyPr>
          <a:lstStyle/>
          <a:p>
            <a:pPr defTabSz="914400">
              <a:spcBef>
                <a:spcPct val="0"/>
              </a:spcBef>
              <a:defRPr/>
            </a:pPr>
            <a:r>
              <a:rPr lang="en-US" sz="2400" dirty="0">
                <a:solidFill>
                  <a:srgbClr val="F2F2F2"/>
                </a:solidFill>
                <a:latin typeface="+mj-lt"/>
                <a:ea typeface="+mj-ea"/>
                <a:cs typeface="+mj-cs"/>
              </a:rPr>
              <a:t>Use Case</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25200" y="5826885"/>
            <a:ext cx="609600" cy="609600"/>
          </a:xfrm>
          <a:prstGeom prst="rect">
            <a:avLst/>
          </a:prstGeom>
        </p:spPr>
      </p:pic>
    </p:spTree>
    <p:extLst>
      <p:ext uri="{BB962C8B-B14F-4D97-AF65-F5344CB8AC3E}">
        <p14:creationId xmlns:p14="http://schemas.microsoft.com/office/powerpoint/2010/main" val="2792593964"/>
      </p:ext>
    </p:extLst>
  </p:cSld>
  <p:clrMapOvr>
    <a:masterClrMapping/>
  </p:clrMapOvr>
  <mc:AlternateContent xmlns:mc="http://schemas.openxmlformats.org/markup-compatibility/2006" xmlns:p14="http://schemas.microsoft.com/office/powerpoint/2010/main">
    <mc:Choice Requires="p14">
      <p:transition spd="slow" p14:dur="2000" advTm="61024"/>
    </mc:Choice>
    <mc:Fallback xmlns="">
      <p:transition spd="slow" advTm="6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solidFill>
                  <a:schemeClr val="tx1"/>
                </a:solidFill>
                <a:ea typeface="+mn-ea"/>
                <a:cs typeface="+mn-cs"/>
              </a:rPr>
              <a:t>Promotional</a:t>
            </a:r>
            <a:r>
              <a:rPr lang="en-IN" sz="4000" dirty="0"/>
              <a:t> </a:t>
            </a:r>
            <a:r>
              <a:rPr lang="en-IN" sz="2800" dirty="0" smtClean="0">
                <a:solidFill>
                  <a:schemeClr val="tx1"/>
                </a:solidFill>
                <a:ea typeface="+mn-ea"/>
                <a:cs typeface="+mn-cs"/>
              </a:rPr>
              <a:t>Offer</a:t>
            </a:r>
            <a:endParaRPr lang="en-IN" sz="4000" dirty="0"/>
          </a:p>
        </p:txBody>
      </p:sp>
      <p:pic>
        <p:nvPicPr>
          <p:cNvPr id="3" name="Picture 2"/>
          <p:cNvPicPr>
            <a:picLocks noChangeAspect="1"/>
          </p:cNvPicPr>
          <p:nvPr/>
        </p:nvPicPr>
        <p:blipFill>
          <a:blip r:embed="rId4"/>
          <a:stretch>
            <a:fillRect/>
          </a:stretch>
        </p:blipFill>
        <p:spPr>
          <a:xfrm>
            <a:off x="924037" y="1415244"/>
            <a:ext cx="6960358" cy="492442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48646" y="5791200"/>
            <a:ext cx="609600" cy="609600"/>
          </a:xfrm>
          <a:prstGeom prst="rect">
            <a:avLst/>
          </a:prstGeom>
        </p:spPr>
      </p:pic>
      <p:sp>
        <p:nvSpPr>
          <p:cNvPr id="5" name="TextBox 4"/>
          <p:cNvSpPr txBox="1"/>
          <p:nvPr/>
        </p:nvSpPr>
        <p:spPr>
          <a:xfrm>
            <a:off x="8147538" y="2016369"/>
            <a:ext cx="2790093" cy="1384995"/>
          </a:xfrm>
          <a:prstGeom prst="rect">
            <a:avLst/>
          </a:prstGeom>
          <a:noFill/>
        </p:spPr>
        <p:txBody>
          <a:bodyPr wrap="square" rtlCol="0">
            <a:spAutoFit/>
          </a:bodyPr>
          <a:lstStyle/>
          <a:p>
            <a:r>
              <a:rPr lang="en-IN" sz="2400" dirty="0">
                <a:latin typeface="+mj-lt"/>
              </a:rPr>
              <a:t>Activity</a:t>
            </a:r>
            <a:r>
              <a:rPr lang="en-IN" sz="3600" dirty="0">
                <a:latin typeface="+mj-lt"/>
              </a:rPr>
              <a:t> </a:t>
            </a:r>
            <a:endParaRPr lang="en-IN" sz="3600" dirty="0" smtClean="0">
              <a:latin typeface="+mj-lt"/>
            </a:endParaRPr>
          </a:p>
          <a:p>
            <a:r>
              <a:rPr lang="en-IN" sz="2400" dirty="0" smtClean="0">
                <a:latin typeface="+mj-lt"/>
              </a:rPr>
              <a:t>Diagram</a:t>
            </a:r>
            <a:r>
              <a:rPr lang="en-IN" sz="3600" dirty="0">
                <a:latin typeface="+mj-lt"/>
              </a:rPr>
              <a:t/>
            </a:r>
            <a:br>
              <a:rPr lang="en-IN" sz="3600" dirty="0">
                <a:latin typeface="+mj-lt"/>
              </a:rPr>
            </a:br>
            <a:endParaRPr lang="en-US" sz="2400" dirty="0">
              <a:latin typeface="+mj-lt"/>
            </a:endParaRPr>
          </a:p>
        </p:txBody>
      </p:sp>
    </p:spTree>
    <p:extLst>
      <p:ext uri="{BB962C8B-B14F-4D97-AF65-F5344CB8AC3E}">
        <p14:creationId xmlns:p14="http://schemas.microsoft.com/office/powerpoint/2010/main" val="4245908222"/>
      </p:ext>
    </p:extLst>
  </p:cSld>
  <p:clrMapOvr>
    <a:masterClrMapping/>
  </p:clrMapOvr>
  <mc:AlternateContent xmlns:mc="http://schemas.openxmlformats.org/markup-compatibility/2006" xmlns:p14="http://schemas.microsoft.com/office/powerpoint/2010/main">
    <mc:Choice Requires="p14">
      <p:transition spd="slow" p14:dur="2000" advTm="45592"/>
    </mc:Choice>
    <mc:Fallback xmlns="">
      <p:transition spd="slow" advTm="4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156" y="2316687"/>
            <a:ext cx="9404723" cy="1400530"/>
          </a:xfrm>
        </p:spPr>
        <p:txBody>
          <a:bodyPr/>
          <a:lstStyle/>
          <a:p>
            <a:r>
              <a:rPr lang="en-US" dirty="0" smtClean="0"/>
              <a:t>Thank you!</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14185" y="5521569"/>
            <a:ext cx="609600" cy="609600"/>
          </a:xfrm>
          <a:prstGeom prst="rect">
            <a:avLst/>
          </a:prstGeom>
        </p:spPr>
      </p:pic>
    </p:spTree>
    <p:extLst>
      <p:ext uri="{BB962C8B-B14F-4D97-AF65-F5344CB8AC3E}">
        <p14:creationId xmlns:p14="http://schemas.microsoft.com/office/powerpoint/2010/main" val="3913753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3216096" y="1095978"/>
            <a:ext cx="5734050" cy="5438775"/>
          </a:xfrm>
          <a:prstGeom prst="rect">
            <a:avLst/>
          </a:prstGeom>
          <a:noFill/>
          <a:ln>
            <a:noFill/>
          </a:ln>
        </p:spPr>
      </p:pic>
      <p:sp>
        <p:nvSpPr>
          <p:cNvPr id="5" name="Rectangle 4"/>
          <p:cNvSpPr/>
          <p:nvPr/>
        </p:nvSpPr>
        <p:spPr>
          <a:xfrm>
            <a:off x="831627" y="398103"/>
            <a:ext cx="9260869" cy="523220"/>
          </a:xfrm>
          <a:prstGeom prst="rect">
            <a:avLst/>
          </a:prstGeom>
        </p:spPr>
        <p:txBody>
          <a:bodyPr wrap="none">
            <a:spAutoFit/>
          </a:bodyPr>
          <a:lstStyle/>
          <a:p>
            <a:r>
              <a:rPr lang="en-US" sz="2800" dirty="0">
                <a:latin typeface="+mj-lt"/>
              </a:rPr>
              <a:t>System Use Case Diagram for Car Dealership System</a:t>
            </a:r>
            <a:endParaRPr lang="en-IN" sz="2800" dirty="0">
              <a:latin typeface="+mj-lt"/>
            </a:endParaRPr>
          </a:p>
        </p:txBody>
      </p:sp>
      <p:pic>
        <p:nvPicPr>
          <p:cNvPr id="2" name="Recorded Sound">
            <a:hlinkClick r:id="" action="ppaction://media"/>
            <a:extLst>
              <a:ext uri="{FF2B5EF4-FFF2-40B4-BE49-F238E27FC236}">
                <a16:creationId xmlns:a16="http://schemas.microsoft.com/office/drawing/2014/main" xmlns="" id="{50C58D34-7DBC-4948-8724-E80DC51ACB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64240" y="5659902"/>
            <a:ext cx="609600" cy="609600"/>
          </a:xfrm>
          <a:prstGeom prst="rect">
            <a:avLst/>
          </a:prstGeom>
        </p:spPr>
      </p:pic>
    </p:spTree>
    <p:extLst>
      <p:ext uri="{BB962C8B-B14F-4D97-AF65-F5344CB8AC3E}">
        <p14:creationId xmlns:p14="http://schemas.microsoft.com/office/powerpoint/2010/main" val="302287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9535" y="398103"/>
            <a:ext cx="6017994" cy="523220"/>
          </a:xfrm>
          <a:prstGeom prst="rect">
            <a:avLst/>
          </a:prstGeom>
        </p:spPr>
        <p:txBody>
          <a:bodyPr wrap="none">
            <a:spAutoFit/>
          </a:bodyPr>
          <a:lstStyle/>
          <a:p>
            <a:r>
              <a:rPr lang="en-US" sz="2800" dirty="0">
                <a:latin typeface="+mj-lt"/>
              </a:rPr>
              <a:t>Matching Vehicle with Customers</a:t>
            </a:r>
            <a:endParaRPr lang="en-IN" sz="2800" dirty="0">
              <a:latin typeface="+mj-lt"/>
            </a:endParaRPr>
          </a:p>
        </p:txBody>
      </p:sp>
      <p:sp>
        <p:nvSpPr>
          <p:cNvPr id="5" name="Title 1"/>
          <p:cNvSpPr txBox="1">
            <a:spLocks/>
          </p:cNvSpPr>
          <p:nvPr/>
        </p:nvSpPr>
        <p:spPr>
          <a:xfrm>
            <a:off x="7192917" y="1133359"/>
            <a:ext cx="1828800" cy="533400"/>
          </a:xfrm>
          <a:prstGeom prst="rect">
            <a:avLst/>
          </a:prstGeom>
        </p:spPr>
        <p:txBody>
          <a:bodyPr>
            <a:normAutofit/>
          </a:bodyPr>
          <a:lstStyle/>
          <a:p>
            <a:pPr defTabSz="914400">
              <a:spcBef>
                <a:spcPct val="0"/>
              </a:spcBef>
              <a:defRPr/>
            </a:pPr>
            <a:r>
              <a:rPr lang="en-US" sz="2400" dirty="0">
                <a:solidFill>
                  <a:srgbClr val="F2F2F2"/>
                </a:solidFill>
                <a:latin typeface="+mj-lt"/>
                <a:ea typeface="+mj-ea"/>
                <a:cs typeface="+mj-cs"/>
              </a:rPr>
              <a:t>Use Case</a:t>
            </a:r>
          </a:p>
        </p:txBody>
      </p:sp>
      <p:pic>
        <p:nvPicPr>
          <p:cNvPr id="6"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788406" y="2368062"/>
            <a:ext cx="4068247" cy="1807667"/>
          </a:xfrm>
        </p:spPr>
      </p:pic>
      <p:pic>
        <p:nvPicPr>
          <p:cNvPr id="7" name="Picture 6"/>
          <p:cNvPicPr>
            <a:picLocks noChangeAspect="1"/>
          </p:cNvPicPr>
          <p:nvPr/>
        </p:nvPicPr>
        <p:blipFill>
          <a:blip r:embed="rId5"/>
          <a:stretch>
            <a:fillRect/>
          </a:stretch>
        </p:blipFill>
        <p:spPr>
          <a:xfrm>
            <a:off x="1468192" y="982878"/>
            <a:ext cx="5537915" cy="5752773"/>
          </a:xfrm>
          <a:prstGeom prst="rect">
            <a:avLst/>
          </a:prstGeom>
        </p:spPr>
      </p:pic>
      <p:pic>
        <p:nvPicPr>
          <p:cNvPr id="2" name="Recorded Sound">
            <a:hlinkClick r:id="" action="ppaction://media"/>
            <a:extLst>
              <a:ext uri="{FF2B5EF4-FFF2-40B4-BE49-F238E27FC236}">
                <a16:creationId xmlns:a16="http://schemas.microsoft.com/office/drawing/2014/main" xmlns="" id="{BFCA365F-FA8F-41BD-B4DF-D299DB4667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28608" y="5707297"/>
            <a:ext cx="609600" cy="609600"/>
          </a:xfrm>
          <a:prstGeom prst="rect">
            <a:avLst/>
          </a:prstGeom>
        </p:spPr>
      </p:pic>
    </p:spTree>
    <p:extLst>
      <p:ext uri="{BB962C8B-B14F-4D97-AF65-F5344CB8AC3E}">
        <p14:creationId xmlns:p14="http://schemas.microsoft.com/office/powerpoint/2010/main" val="252025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44864" y="1393186"/>
            <a:ext cx="1701107" cy="954107"/>
          </a:xfrm>
          <a:prstGeom prst="rect">
            <a:avLst/>
          </a:prstGeom>
        </p:spPr>
        <p:txBody>
          <a:bodyPr wrap="none">
            <a:spAutoFit/>
          </a:bodyPr>
          <a:lstStyle/>
          <a:p>
            <a:pPr defTabSz="914400">
              <a:spcBef>
                <a:spcPct val="0"/>
              </a:spcBef>
              <a:defRPr/>
            </a:pPr>
            <a:r>
              <a:rPr lang="en-US" sz="2800" dirty="0">
                <a:solidFill>
                  <a:srgbClr val="F2F2F2"/>
                </a:solidFill>
                <a:effectLst>
                  <a:outerShdw blurRad="31750" dist="25400" dir="5400000" algn="tl" rotWithShape="0">
                    <a:srgbClr val="000000">
                      <a:alpha val="25000"/>
                    </a:srgbClr>
                  </a:outerShdw>
                </a:effectLst>
                <a:latin typeface="+mj-lt"/>
              </a:rPr>
              <a:t>Activity </a:t>
            </a:r>
          </a:p>
          <a:p>
            <a:pPr defTabSz="914400">
              <a:spcBef>
                <a:spcPct val="0"/>
              </a:spcBef>
              <a:defRPr/>
            </a:pPr>
            <a:r>
              <a:rPr lang="en-US" sz="2800" dirty="0">
                <a:solidFill>
                  <a:srgbClr val="F2F2F2"/>
                </a:solidFill>
                <a:effectLst>
                  <a:outerShdw blurRad="31750" dist="25400" dir="5400000" algn="tl" rotWithShape="0">
                    <a:srgbClr val="000000">
                      <a:alpha val="25000"/>
                    </a:srgbClr>
                  </a:outerShdw>
                </a:effectLst>
                <a:latin typeface="+mj-lt"/>
              </a:rPr>
              <a:t>Diagram</a:t>
            </a:r>
            <a:endParaRPr lang="en-US" sz="2800" dirty="0">
              <a:effectLst>
                <a:outerShdw blurRad="31750" dist="25400" dir="5400000" algn="tl" rotWithShape="0">
                  <a:srgbClr val="000000">
                    <a:alpha val="25000"/>
                  </a:srgbClr>
                </a:outerShdw>
              </a:effectLst>
              <a:latin typeface="+mj-lt"/>
            </a:endParaRPr>
          </a:p>
        </p:txBody>
      </p:sp>
      <p:sp>
        <p:nvSpPr>
          <p:cNvPr id="5" name="Rectangle 4"/>
          <p:cNvSpPr/>
          <p:nvPr/>
        </p:nvSpPr>
        <p:spPr>
          <a:xfrm>
            <a:off x="1089535" y="398103"/>
            <a:ext cx="6017994" cy="523220"/>
          </a:xfrm>
          <a:prstGeom prst="rect">
            <a:avLst/>
          </a:prstGeom>
        </p:spPr>
        <p:txBody>
          <a:bodyPr wrap="none">
            <a:spAutoFit/>
          </a:bodyPr>
          <a:lstStyle/>
          <a:p>
            <a:r>
              <a:rPr lang="en-US" sz="2800" dirty="0">
                <a:latin typeface="+mj-lt"/>
              </a:rPr>
              <a:t>Matching Vehicle with Customers</a:t>
            </a:r>
            <a:endParaRPr lang="en-IN" sz="2800" dirty="0">
              <a:latin typeface="+mj-lt"/>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195042" y="1088386"/>
            <a:ext cx="4301544" cy="5608623"/>
          </a:xfrm>
          <a:prstGeom prst="rect">
            <a:avLst/>
          </a:prstGeom>
          <a:noFill/>
          <a:ln>
            <a:noFill/>
          </a:ln>
        </p:spPr>
      </p:pic>
      <p:pic>
        <p:nvPicPr>
          <p:cNvPr id="2" name="Recorded Sound">
            <a:hlinkClick r:id="" action="ppaction://media"/>
            <a:extLst>
              <a:ext uri="{FF2B5EF4-FFF2-40B4-BE49-F238E27FC236}">
                <a16:creationId xmlns:a16="http://schemas.microsoft.com/office/drawing/2014/main" xmlns="" id="{4B9A454D-6FDD-4348-9B1A-741400C94C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11840" y="5723709"/>
            <a:ext cx="609600" cy="609600"/>
          </a:xfrm>
          <a:prstGeom prst="rect">
            <a:avLst/>
          </a:prstGeom>
        </p:spPr>
      </p:pic>
      <p:pic>
        <p:nvPicPr>
          <p:cNvPr id="7" name="Content Placeholder 3"/>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7788406" y="2368062"/>
            <a:ext cx="4068247" cy="1807667"/>
          </a:xfrm>
        </p:spPr>
      </p:pic>
    </p:spTree>
    <p:extLst>
      <p:ext uri="{BB962C8B-B14F-4D97-AF65-F5344CB8AC3E}">
        <p14:creationId xmlns:p14="http://schemas.microsoft.com/office/powerpoint/2010/main" val="8395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09534" y="133350"/>
            <a:ext cx="5678992" cy="609600"/>
          </a:xfrm>
        </p:spPr>
        <p:txBody>
          <a:bodyPr>
            <a:noAutofit/>
          </a:bodyPr>
          <a:lstStyle/>
          <a:p>
            <a:r>
              <a:rPr lang="en-US" sz="2800" dirty="0"/>
              <a:t>Sell Car</a:t>
            </a:r>
          </a:p>
        </p:txBody>
      </p:sp>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763382" y="2695575"/>
            <a:ext cx="2736850" cy="1905000"/>
          </a:xfrm>
        </p:spPr>
      </p:pic>
      <p:sp>
        <p:nvSpPr>
          <p:cNvPr id="6" name="Rectangle 1"/>
          <p:cNvSpPr>
            <a:spLocks noChangeArrowheads="1"/>
          </p:cNvSpPr>
          <p:nvPr/>
        </p:nvSpPr>
        <p:spPr bwMode="auto">
          <a:xfrm>
            <a:off x="3868342" y="20838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3868342" y="20838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itle 1"/>
          <p:cNvSpPr txBox="1">
            <a:spLocks/>
          </p:cNvSpPr>
          <p:nvPr/>
        </p:nvSpPr>
        <p:spPr>
          <a:xfrm>
            <a:off x="8420044" y="1332035"/>
            <a:ext cx="1828800" cy="533400"/>
          </a:xfrm>
          <a:prstGeom prst="rect">
            <a:avLst/>
          </a:prstGeom>
        </p:spPr>
        <p:txBody>
          <a:bodyPr>
            <a:normAutofit/>
          </a:bodyPr>
          <a:lstStyle/>
          <a:p>
            <a:pPr defTabSz="914400">
              <a:spcBef>
                <a:spcPct val="0"/>
              </a:spcBef>
              <a:defRPr/>
            </a:pPr>
            <a:r>
              <a:rPr lang="en-US" sz="2400" dirty="0">
                <a:solidFill>
                  <a:srgbClr val="F2F2F2"/>
                </a:solidFill>
                <a:latin typeface="+mj-lt"/>
                <a:ea typeface="+mj-ea"/>
                <a:cs typeface="+mj-cs"/>
              </a:rPr>
              <a:t>Use Case</a:t>
            </a:r>
          </a:p>
        </p:txBody>
      </p:sp>
      <p:sp>
        <p:nvSpPr>
          <p:cNvPr id="3" name="TextBox 2"/>
          <p:cNvSpPr txBox="1"/>
          <p:nvPr/>
        </p:nvSpPr>
        <p:spPr>
          <a:xfrm>
            <a:off x="2409825" y="3648075"/>
            <a:ext cx="3048000" cy="276999"/>
          </a:xfrm>
          <a:prstGeom prst="rect">
            <a:avLst/>
          </a:prstGeom>
          <a:noFill/>
        </p:spPr>
        <p:txBody>
          <a:bodyPr rtlCol="0">
            <a:spAutoFit/>
          </a:bodyPr>
          <a:lstStyle/>
          <a:p>
            <a:endParaRPr lang="en-US" sz="1200"/>
          </a:p>
        </p:txBody>
      </p:sp>
      <p:pic>
        <p:nvPicPr>
          <p:cNvPr id="17" name="Picture 16">
            <a:extLst>
              <a:ext uri="{FF2B5EF4-FFF2-40B4-BE49-F238E27FC236}">
                <a16:creationId xmlns:a16="http://schemas.microsoft.com/office/drawing/2014/main" xmlns="" id="{A8481A39-4542-4B0E-9296-104EE48C990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09534" y="822325"/>
            <a:ext cx="7405766" cy="5651500"/>
          </a:xfrm>
          <a:prstGeom prst="rect">
            <a:avLst/>
          </a:prstGeom>
          <a:solidFill>
            <a:schemeClr val="tx1"/>
          </a:solidFill>
          <a:ln>
            <a:noFill/>
          </a:ln>
        </p:spPr>
      </p:pic>
      <p:pic>
        <p:nvPicPr>
          <p:cNvPr id="19" name="Audio 18">
            <a:hlinkClick r:id="" action="ppaction://media"/>
            <a:extLst>
              <a:ext uri="{FF2B5EF4-FFF2-40B4-BE49-F238E27FC236}">
                <a16:creationId xmlns:a16="http://schemas.microsoft.com/office/drawing/2014/main" xmlns="" id="{D0C86874-0087-49FE-916C-B99F04021A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96246" y="5662246"/>
            <a:ext cx="609600" cy="609600"/>
          </a:xfrm>
          <a:prstGeom prst="rect">
            <a:avLst/>
          </a:prstGeom>
        </p:spPr>
      </p:pic>
    </p:spTree>
    <p:extLst>
      <p:ext uri="{BB962C8B-B14F-4D97-AF65-F5344CB8AC3E}">
        <p14:creationId xmlns:p14="http://schemas.microsoft.com/office/powerpoint/2010/main" val="3179641495"/>
      </p:ext>
    </p:extLst>
  </p:cSld>
  <p:clrMapOvr>
    <a:masterClrMapping/>
  </p:clrMapOvr>
  <mc:AlternateContent xmlns:mc="http://schemas.openxmlformats.org/markup-compatibility/2006" xmlns:p14="http://schemas.microsoft.com/office/powerpoint/2010/main">
    <mc:Choice Requires="p14">
      <p:transition p14:dur="0" advTm="79322"/>
    </mc:Choice>
    <mc:Fallback xmlns="">
      <p:transition advTm="79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67103" y="184638"/>
            <a:ext cx="5807501" cy="609600"/>
          </a:xfrm>
        </p:spPr>
        <p:txBody>
          <a:bodyPr>
            <a:noAutofit/>
          </a:bodyPr>
          <a:lstStyle/>
          <a:p>
            <a:r>
              <a:rPr lang="en-US" sz="2800" dirty="0"/>
              <a:t>Sell Car</a:t>
            </a:r>
          </a:p>
        </p:txBody>
      </p:sp>
      <p:sp>
        <p:nvSpPr>
          <p:cNvPr id="7" name="Title 1"/>
          <p:cNvSpPr txBox="1">
            <a:spLocks/>
          </p:cNvSpPr>
          <p:nvPr/>
        </p:nvSpPr>
        <p:spPr>
          <a:xfrm>
            <a:off x="8081596" y="2694110"/>
            <a:ext cx="1828800" cy="533400"/>
          </a:xfrm>
          <a:prstGeom prst="rect">
            <a:avLst/>
          </a:prstGeom>
        </p:spPr>
        <p:txBody>
          <a:bodyPr anchor="t">
            <a:noAutofit/>
          </a:bodyPr>
          <a:lstStyle/>
          <a:p>
            <a:pPr defTabSz="914400">
              <a:spcBef>
                <a:spcPct val="0"/>
              </a:spcBef>
              <a:defRPr/>
            </a:pPr>
            <a:r>
              <a:rPr lang="en-US" sz="2400" dirty="0">
                <a:solidFill>
                  <a:srgbClr val="F2F2F2"/>
                </a:solidFill>
                <a:effectLst>
                  <a:outerShdw blurRad="31750" dist="25400" dir="5400000" algn="tl" rotWithShape="0">
                    <a:srgbClr val="000000">
                      <a:alpha val="25000"/>
                    </a:srgbClr>
                  </a:outerShdw>
                </a:effectLst>
                <a:latin typeface="+mj-lt"/>
                <a:ea typeface="+mj-ea"/>
                <a:cs typeface="+mj-cs"/>
              </a:rPr>
              <a:t>Activity Diagram</a:t>
            </a:r>
            <a:endParaRPr lang="en-US" sz="2400" dirty="0">
              <a:effectLst>
                <a:outerShdw blurRad="31750" dist="25400" dir="5400000" algn="tl" rotWithShape="0">
                  <a:srgbClr val="000000">
                    <a:alpha val="25000"/>
                  </a:srgbClr>
                </a:outerShdw>
              </a:effectLst>
              <a:latin typeface="+mj-lt"/>
              <a:ea typeface="+mj-ea"/>
              <a:cs typeface="+mj-cs"/>
            </a:endParaRPr>
          </a:p>
        </p:txBody>
      </p:sp>
      <p:pic>
        <p:nvPicPr>
          <p:cNvPr id="8" name="Picture 7" descr="A screenshot of a social media post&#10;&#10;Description generated with very high confidence">
            <a:extLst>
              <a:ext uri="{FF2B5EF4-FFF2-40B4-BE49-F238E27FC236}">
                <a16:creationId xmlns:a16="http://schemas.microsoft.com/office/drawing/2014/main" xmlns="" id="{CB38085A-19BA-4FE4-93BF-E5256ADDE42E}"/>
              </a:ext>
            </a:extLst>
          </p:cNvPr>
          <p:cNvPicPr/>
          <p:nvPr/>
        </p:nvPicPr>
        <p:blipFill>
          <a:blip r:embed="rId5">
            <a:extLst>
              <a:ext uri="{28A0092B-C50C-407E-A947-70E740481C1C}">
                <a14:useLocalDpi xmlns:a14="http://schemas.microsoft.com/office/drawing/2010/main" val="0"/>
              </a:ext>
            </a:extLst>
          </a:blip>
          <a:stretch>
            <a:fillRect/>
          </a:stretch>
        </p:blipFill>
        <p:spPr>
          <a:xfrm>
            <a:off x="2057400" y="597877"/>
            <a:ext cx="5622657" cy="6005010"/>
          </a:xfrm>
          <a:prstGeom prst="rect">
            <a:avLst/>
          </a:prstGeom>
        </p:spPr>
      </p:pic>
      <p:pic>
        <p:nvPicPr>
          <p:cNvPr id="15" name="Audio 14">
            <a:hlinkClick r:id="" action="ppaction://media"/>
            <a:extLst>
              <a:ext uri="{FF2B5EF4-FFF2-40B4-BE49-F238E27FC236}">
                <a16:creationId xmlns:a16="http://schemas.microsoft.com/office/drawing/2014/main" xmlns="" id="{CC1AD2E1-0A80-4BC1-BD72-37C97B71EE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25200" y="5791200"/>
            <a:ext cx="609600" cy="609600"/>
          </a:xfrm>
          <a:prstGeom prst="rect">
            <a:avLst/>
          </a:prstGeom>
        </p:spPr>
      </p:pic>
    </p:spTree>
    <p:extLst>
      <p:ext uri="{BB962C8B-B14F-4D97-AF65-F5344CB8AC3E}">
        <p14:creationId xmlns:p14="http://schemas.microsoft.com/office/powerpoint/2010/main" val="2506486442"/>
      </p:ext>
    </p:extLst>
  </p:cSld>
  <p:clrMapOvr>
    <a:masterClrMapping/>
  </p:clrMapOvr>
  <mc:AlternateContent xmlns:mc="http://schemas.openxmlformats.org/markup-compatibility/2006" xmlns:p14="http://schemas.microsoft.com/office/powerpoint/2010/main">
    <mc:Choice Requires="p14">
      <p:transition p14:dur="0" advTm="47661"/>
    </mc:Choice>
    <mc:Fallback xmlns="">
      <p:transition advTm="47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90FD17-E743-4796-BC56-D78A0130569D}"/>
              </a:ext>
            </a:extLst>
          </p:cNvPr>
          <p:cNvSpPr>
            <a:spLocks noGrp="1"/>
          </p:cNvSpPr>
          <p:nvPr>
            <p:ph type="title"/>
          </p:nvPr>
        </p:nvSpPr>
        <p:spPr/>
        <p:txBody>
          <a:bodyPr/>
          <a:lstStyle/>
          <a:p>
            <a:r>
              <a:rPr lang="en-US" sz="2800" dirty="0"/>
              <a:t>Inventory Management</a:t>
            </a:r>
            <a:endParaRPr lang="en-IN" sz="2800" dirty="0"/>
          </a:p>
        </p:txBody>
      </p:sp>
      <p:sp>
        <p:nvSpPr>
          <p:cNvPr id="5" name="Content Placeholder 4">
            <a:extLst>
              <a:ext uri="{FF2B5EF4-FFF2-40B4-BE49-F238E27FC236}">
                <a16:creationId xmlns:a16="http://schemas.microsoft.com/office/drawing/2014/main" xmlns="" id="{879C07EF-3084-4A72-BED4-05283A682CD3}"/>
              </a:ext>
            </a:extLst>
          </p:cNvPr>
          <p:cNvSpPr>
            <a:spLocks noGrp="1"/>
          </p:cNvSpPr>
          <p:nvPr>
            <p:ph sz="half" idx="2"/>
          </p:nvPr>
        </p:nvSpPr>
        <p:spPr>
          <a:xfrm>
            <a:off x="7506375" y="1446493"/>
            <a:ext cx="4396341" cy="4200245"/>
          </a:xfrm>
        </p:spPr>
        <p:txBody>
          <a:bodyPr>
            <a:normAutofit/>
          </a:bodyPr>
          <a:lstStyle/>
          <a:p>
            <a:pPr marL="0" indent="0">
              <a:buNone/>
            </a:pPr>
            <a:r>
              <a:rPr lang="en-US" sz="2400" dirty="0" smtClean="0"/>
              <a:t>Use Case</a:t>
            </a:r>
            <a:endParaRPr lang="en-IN" sz="1600" dirty="0"/>
          </a:p>
        </p:txBody>
      </p:sp>
      <p:graphicFrame>
        <p:nvGraphicFramePr>
          <p:cNvPr id="3" name="Table 2">
            <a:extLst>
              <a:ext uri="{FF2B5EF4-FFF2-40B4-BE49-F238E27FC236}">
                <a16:creationId xmlns:a16="http://schemas.microsoft.com/office/drawing/2014/main" xmlns="" id="{7A7E73F6-8CEA-4DE3-8F34-780123E86324}"/>
              </a:ext>
            </a:extLst>
          </p:cNvPr>
          <p:cNvGraphicFramePr>
            <a:graphicFrameLocks noGrp="1"/>
          </p:cNvGraphicFramePr>
          <p:nvPr>
            <p:extLst/>
          </p:nvPr>
        </p:nvGraphicFramePr>
        <p:xfrm>
          <a:off x="1267352" y="1167618"/>
          <a:ext cx="6063176" cy="5690382"/>
        </p:xfrm>
        <a:graphic>
          <a:graphicData uri="http://schemas.openxmlformats.org/drawingml/2006/table">
            <a:tbl>
              <a:tblPr firstRow="1" firstCol="1" bandRow="1">
                <a:tableStyleId>{5C22544A-7EE6-4342-B048-85BDC9FD1C3A}</a:tableStyleId>
              </a:tblPr>
              <a:tblGrid>
                <a:gridCol w="3047056">
                  <a:extLst>
                    <a:ext uri="{9D8B030D-6E8A-4147-A177-3AD203B41FA5}">
                      <a16:colId xmlns:a16="http://schemas.microsoft.com/office/drawing/2014/main" xmlns="" val="3747066972"/>
                    </a:ext>
                  </a:extLst>
                </a:gridCol>
                <a:gridCol w="994613">
                  <a:extLst>
                    <a:ext uri="{9D8B030D-6E8A-4147-A177-3AD203B41FA5}">
                      <a16:colId xmlns:a16="http://schemas.microsoft.com/office/drawing/2014/main" xmlns="" val="2069550298"/>
                    </a:ext>
                  </a:extLst>
                </a:gridCol>
                <a:gridCol w="2021507">
                  <a:extLst>
                    <a:ext uri="{9D8B030D-6E8A-4147-A177-3AD203B41FA5}">
                      <a16:colId xmlns:a16="http://schemas.microsoft.com/office/drawing/2014/main" xmlns="" val="2151154779"/>
                    </a:ext>
                  </a:extLst>
                </a:gridCol>
              </a:tblGrid>
              <a:tr h="284339">
                <a:tc>
                  <a:txBody>
                    <a:bodyPr/>
                    <a:lstStyle/>
                    <a:p>
                      <a:pPr>
                        <a:lnSpc>
                          <a:spcPct val="107000"/>
                        </a:lnSpc>
                        <a:spcAft>
                          <a:spcPts val="0"/>
                        </a:spcAft>
                      </a:pPr>
                      <a:r>
                        <a:rPr lang="en-IN" sz="900">
                          <a:solidFill>
                            <a:schemeClr val="bg1"/>
                          </a:solidFill>
                          <a:effectLst/>
                        </a:rPr>
                        <a:t>Use Case Name: Inventory Management</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a:txBody>
                    <a:bodyPr/>
                    <a:lstStyle/>
                    <a:p>
                      <a:pPr>
                        <a:lnSpc>
                          <a:spcPct val="107000"/>
                        </a:lnSpc>
                        <a:spcAft>
                          <a:spcPts val="0"/>
                        </a:spcAft>
                      </a:pPr>
                      <a:r>
                        <a:rPr lang="en-IN" sz="900">
                          <a:solidFill>
                            <a:schemeClr val="bg1"/>
                          </a:solidFill>
                          <a:effectLst/>
                        </a:rPr>
                        <a:t>ID: 3</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a:txBody>
                    <a:bodyPr/>
                    <a:lstStyle/>
                    <a:p>
                      <a:pPr>
                        <a:lnSpc>
                          <a:spcPct val="107000"/>
                        </a:lnSpc>
                        <a:spcAft>
                          <a:spcPts val="0"/>
                        </a:spcAft>
                      </a:pPr>
                      <a:r>
                        <a:rPr lang="en-IN" sz="900">
                          <a:solidFill>
                            <a:schemeClr val="bg1"/>
                          </a:solidFill>
                          <a:effectLst/>
                        </a:rPr>
                        <a:t>Importance level: High</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extLst>
                  <a:ext uri="{0D108BD9-81ED-4DB2-BD59-A6C34878D82A}">
                    <a16:rowId xmlns:a16="http://schemas.microsoft.com/office/drawing/2014/main" xmlns="" val="851663000"/>
                  </a:ext>
                </a:extLst>
              </a:tr>
              <a:tr h="148157">
                <a:tc>
                  <a:txBody>
                    <a:bodyPr/>
                    <a:lstStyle/>
                    <a:p>
                      <a:pPr>
                        <a:lnSpc>
                          <a:spcPct val="107000"/>
                        </a:lnSpc>
                        <a:spcAft>
                          <a:spcPts val="0"/>
                        </a:spcAft>
                      </a:pPr>
                      <a:r>
                        <a:rPr lang="en-IN" sz="900">
                          <a:solidFill>
                            <a:schemeClr val="bg1"/>
                          </a:solidFill>
                          <a:effectLst/>
                        </a:rPr>
                        <a:t>Primary Actor: Inventory Manager</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gridSpan="2">
                  <a:txBody>
                    <a:bodyPr/>
                    <a:lstStyle/>
                    <a:p>
                      <a:pPr>
                        <a:lnSpc>
                          <a:spcPct val="107000"/>
                        </a:lnSpc>
                        <a:spcAft>
                          <a:spcPts val="0"/>
                        </a:spcAft>
                      </a:pPr>
                      <a:r>
                        <a:rPr lang="en-IN" sz="900">
                          <a:solidFill>
                            <a:schemeClr val="bg1"/>
                          </a:solidFill>
                          <a:effectLst/>
                        </a:rPr>
                        <a:t>Use Case Type: Overview, Essential</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extLst>
                  <a:ext uri="{0D108BD9-81ED-4DB2-BD59-A6C34878D82A}">
                    <a16:rowId xmlns:a16="http://schemas.microsoft.com/office/drawing/2014/main" xmlns="" val="3739539396"/>
                  </a:ext>
                </a:extLst>
              </a:tr>
              <a:tr h="768140">
                <a:tc gridSpan="3">
                  <a:txBody>
                    <a:bodyPr/>
                    <a:lstStyle/>
                    <a:p>
                      <a:pPr>
                        <a:lnSpc>
                          <a:spcPct val="107000"/>
                        </a:lnSpc>
                        <a:spcAft>
                          <a:spcPts val="0"/>
                        </a:spcAft>
                      </a:pPr>
                      <a:r>
                        <a:rPr lang="en-IN" sz="900" dirty="0">
                          <a:solidFill>
                            <a:schemeClr val="bg1"/>
                          </a:solidFill>
                          <a:effectLst/>
                        </a:rPr>
                        <a:t>Stakeholders and Interests:</a:t>
                      </a:r>
                    </a:p>
                    <a:p>
                      <a:pPr>
                        <a:lnSpc>
                          <a:spcPct val="107000"/>
                        </a:lnSpc>
                        <a:spcAft>
                          <a:spcPts val="0"/>
                        </a:spcAft>
                      </a:pPr>
                      <a:r>
                        <a:rPr lang="en-IN" sz="900" dirty="0">
                          <a:solidFill>
                            <a:schemeClr val="bg1"/>
                          </a:solidFill>
                          <a:effectLst/>
                        </a:rPr>
                        <a:t>The inventory of the company is managed and controlled by the Inventory manager. The inventory manager reviews the orders from the customers and also updates the order accordingly. And, if required the inventory manager also places new orders to the manufacturers accordingly.</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466739774"/>
                  </a:ext>
                </a:extLst>
              </a:tr>
              <a:tr h="430282">
                <a:tc gridSpan="3">
                  <a:txBody>
                    <a:bodyPr/>
                    <a:lstStyle/>
                    <a:p>
                      <a:pPr>
                        <a:lnSpc>
                          <a:spcPct val="107000"/>
                        </a:lnSpc>
                        <a:spcAft>
                          <a:spcPts val="0"/>
                        </a:spcAft>
                      </a:pPr>
                      <a:r>
                        <a:rPr lang="en-IN" sz="900" dirty="0">
                          <a:solidFill>
                            <a:schemeClr val="bg1"/>
                          </a:solidFill>
                          <a:effectLst/>
                        </a:rPr>
                        <a:t>Brief Description:</a:t>
                      </a:r>
                    </a:p>
                    <a:p>
                      <a:pPr>
                        <a:lnSpc>
                          <a:spcPct val="107000"/>
                        </a:lnSpc>
                        <a:spcAft>
                          <a:spcPts val="0"/>
                        </a:spcAft>
                      </a:pPr>
                      <a:r>
                        <a:rPr lang="en-IN" sz="900" dirty="0">
                          <a:solidFill>
                            <a:schemeClr val="bg1"/>
                          </a:solidFill>
                          <a:effectLst/>
                        </a:rPr>
                        <a:t>How the inventory is organized and managed in the company is described in this case.</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011754368"/>
                  </a:ext>
                </a:extLst>
              </a:tr>
              <a:tr h="458149">
                <a:tc gridSpan="3">
                  <a:txBody>
                    <a:bodyPr/>
                    <a:lstStyle/>
                    <a:p>
                      <a:pPr>
                        <a:lnSpc>
                          <a:spcPct val="107000"/>
                        </a:lnSpc>
                        <a:spcAft>
                          <a:spcPts val="0"/>
                        </a:spcAft>
                      </a:pPr>
                      <a:r>
                        <a:rPr lang="en-IN" sz="900" dirty="0">
                          <a:solidFill>
                            <a:schemeClr val="bg1"/>
                          </a:solidFill>
                          <a:effectLst/>
                        </a:rPr>
                        <a:t>Trigger: When a sale is initiated by a car dealership or new product is launched and if there is a requirement unavailability.</a:t>
                      </a:r>
                    </a:p>
                    <a:p>
                      <a:pPr>
                        <a:lnSpc>
                          <a:spcPct val="107000"/>
                        </a:lnSpc>
                        <a:spcAft>
                          <a:spcPts val="0"/>
                        </a:spcAft>
                      </a:pPr>
                      <a:r>
                        <a:rPr lang="en-IN" sz="900" dirty="0">
                          <a:solidFill>
                            <a:schemeClr val="bg1"/>
                          </a:solidFill>
                          <a:effectLst/>
                        </a:rPr>
                        <a:t>Type: Internal</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505698386"/>
                  </a:ext>
                </a:extLst>
              </a:tr>
              <a:tr h="923137">
                <a:tc gridSpan="3">
                  <a:txBody>
                    <a:bodyPr/>
                    <a:lstStyle/>
                    <a:p>
                      <a:pPr>
                        <a:lnSpc>
                          <a:spcPct val="107000"/>
                        </a:lnSpc>
                        <a:spcAft>
                          <a:spcPts val="0"/>
                        </a:spcAft>
                      </a:pPr>
                      <a:r>
                        <a:rPr lang="en-IN" sz="900" dirty="0">
                          <a:solidFill>
                            <a:schemeClr val="bg1"/>
                          </a:solidFill>
                          <a:effectLst/>
                        </a:rPr>
                        <a:t>Relationships:</a:t>
                      </a:r>
                    </a:p>
                    <a:p>
                      <a:pPr>
                        <a:lnSpc>
                          <a:spcPct val="107000"/>
                        </a:lnSpc>
                        <a:spcAft>
                          <a:spcPts val="0"/>
                        </a:spcAft>
                      </a:pPr>
                      <a:r>
                        <a:rPr lang="en-IN" sz="900" dirty="0">
                          <a:solidFill>
                            <a:schemeClr val="bg1"/>
                          </a:solidFill>
                          <a:effectLst/>
                        </a:rPr>
                        <a:t>Association: Inventory manager, Product Manufacturer, Sales Manager and Financial Manager.</a:t>
                      </a:r>
                    </a:p>
                    <a:p>
                      <a:pPr>
                        <a:lnSpc>
                          <a:spcPct val="107000"/>
                        </a:lnSpc>
                        <a:spcAft>
                          <a:spcPts val="0"/>
                        </a:spcAft>
                      </a:pPr>
                      <a:r>
                        <a:rPr lang="en-IN" sz="900" dirty="0">
                          <a:solidFill>
                            <a:schemeClr val="bg1"/>
                          </a:solidFill>
                          <a:effectLst/>
                        </a:rPr>
                        <a:t>Include: The car requested by the customer which is not available in the stock.</a:t>
                      </a:r>
                    </a:p>
                    <a:p>
                      <a:pPr>
                        <a:lnSpc>
                          <a:spcPct val="107000"/>
                        </a:lnSpc>
                        <a:spcAft>
                          <a:spcPts val="0"/>
                        </a:spcAft>
                      </a:pPr>
                      <a:r>
                        <a:rPr lang="en-IN" sz="900" dirty="0">
                          <a:solidFill>
                            <a:schemeClr val="bg1"/>
                          </a:solidFill>
                          <a:effectLst/>
                        </a:rPr>
                        <a:t>Extend:</a:t>
                      </a:r>
                    </a:p>
                    <a:p>
                      <a:pPr>
                        <a:lnSpc>
                          <a:spcPct val="107000"/>
                        </a:lnSpc>
                        <a:spcAft>
                          <a:spcPts val="0"/>
                        </a:spcAft>
                      </a:pPr>
                      <a:r>
                        <a:rPr lang="en-IN" sz="900" dirty="0">
                          <a:solidFill>
                            <a:schemeClr val="bg1"/>
                          </a:solidFill>
                          <a:effectLst/>
                        </a:rPr>
                        <a:t>Generalization:</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839032643"/>
                  </a:ext>
                </a:extLst>
              </a:tr>
              <a:tr h="923137">
                <a:tc gridSpan="3">
                  <a:txBody>
                    <a:bodyPr/>
                    <a:lstStyle/>
                    <a:p>
                      <a:pPr>
                        <a:lnSpc>
                          <a:spcPct val="107000"/>
                        </a:lnSpc>
                        <a:spcAft>
                          <a:spcPts val="0"/>
                        </a:spcAft>
                      </a:pPr>
                      <a:r>
                        <a:rPr lang="en-IN" sz="900">
                          <a:solidFill>
                            <a:schemeClr val="bg1"/>
                          </a:solidFill>
                          <a:effectLst/>
                        </a:rPr>
                        <a:t>Normal Flow of Events:</a:t>
                      </a:r>
                    </a:p>
                    <a:p>
                      <a:pPr marL="342900" lvl="0" indent="-342900">
                        <a:lnSpc>
                          <a:spcPct val="107000"/>
                        </a:lnSpc>
                        <a:spcAft>
                          <a:spcPts val="0"/>
                        </a:spcAft>
                        <a:buFont typeface="+mj-lt"/>
                        <a:buAutoNum type="arabicPeriod"/>
                      </a:pPr>
                      <a:r>
                        <a:rPr lang="en-IN" sz="900">
                          <a:solidFill>
                            <a:schemeClr val="bg1"/>
                          </a:solidFill>
                          <a:effectLst/>
                        </a:rPr>
                        <a:t>A sale is initiated by the car dealership, when a customer selects a car.</a:t>
                      </a:r>
                    </a:p>
                    <a:p>
                      <a:pPr marL="342900" lvl="0" indent="-342900">
                        <a:lnSpc>
                          <a:spcPct val="107000"/>
                        </a:lnSpc>
                        <a:spcAft>
                          <a:spcPts val="0"/>
                        </a:spcAft>
                        <a:buFont typeface="+mj-lt"/>
                        <a:buAutoNum type="arabicPeriod"/>
                      </a:pPr>
                      <a:r>
                        <a:rPr lang="en-IN" sz="900">
                          <a:solidFill>
                            <a:schemeClr val="bg1"/>
                          </a:solidFill>
                          <a:effectLst/>
                        </a:rPr>
                        <a:t>Inventory manager raises a request to update the inventory.</a:t>
                      </a:r>
                    </a:p>
                    <a:p>
                      <a:pPr marL="342900" lvl="0" indent="-342900">
                        <a:lnSpc>
                          <a:spcPct val="107000"/>
                        </a:lnSpc>
                        <a:spcAft>
                          <a:spcPts val="0"/>
                        </a:spcAft>
                        <a:buFont typeface="+mj-lt"/>
                        <a:buAutoNum type="arabicPeriod"/>
                      </a:pPr>
                      <a:r>
                        <a:rPr lang="en-IN" sz="900">
                          <a:solidFill>
                            <a:schemeClr val="bg1"/>
                          </a:solidFill>
                          <a:effectLst/>
                        </a:rPr>
                        <a:t>The inventory update request is approved by the Financial Manager.</a:t>
                      </a:r>
                    </a:p>
                    <a:p>
                      <a:pPr marL="342900" lvl="0" indent="-342900">
                        <a:lnSpc>
                          <a:spcPct val="107000"/>
                        </a:lnSpc>
                        <a:spcAft>
                          <a:spcPts val="0"/>
                        </a:spcAft>
                        <a:buFont typeface="+mj-lt"/>
                        <a:buAutoNum type="arabicPeriod"/>
                      </a:pPr>
                      <a:r>
                        <a:rPr lang="en-IN" sz="900">
                          <a:solidFill>
                            <a:schemeClr val="bg1"/>
                          </a:solidFill>
                          <a:effectLst/>
                        </a:rPr>
                        <a:t>A new order is placed to the manufacturers by the Inventory Manager.</a:t>
                      </a:r>
                    </a:p>
                    <a:p>
                      <a:pPr marL="342900" lvl="0" indent="-342900">
                        <a:lnSpc>
                          <a:spcPct val="107000"/>
                        </a:lnSpc>
                        <a:spcAft>
                          <a:spcPts val="0"/>
                        </a:spcAft>
                        <a:buFont typeface="+mj-lt"/>
                        <a:buAutoNum type="arabicPeriod"/>
                      </a:pPr>
                      <a:r>
                        <a:rPr lang="en-IN" sz="900">
                          <a:solidFill>
                            <a:schemeClr val="bg1"/>
                          </a:solidFill>
                          <a:effectLst/>
                        </a:rPr>
                        <a:t>The inventory stock is updated accordingly by the Inventory Manager.</a:t>
                      </a:r>
                      <a:endParaRPr lang="en-IN"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699829750"/>
                  </a:ext>
                </a:extLst>
              </a:tr>
              <a:tr h="1451888">
                <a:tc gridSpan="3">
                  <a:txBody>
                    <a:bodyPr/>
                    <a:lstStyle/>
                    <a:p>
                      <a:pPr>
                        <a:lnSpc>
                          <a:spcPct val="107000"/>
                        </a:lnSpc>
                        <a:spcAft>
                          <a:spcPts val="0"/>
                        </a:spcAft>
                      </a:pPr>
                      <a:r>
                        <a:rPr lang="en-IN" sz="900" dirty="0">
                          <a:solidFill>
                            <a:schemeClr val="bg1"/>
                          </a:solidFill>
                          <a:effectLst/>
                        </a:rPr>
                        <a:t>Sub-flows:</a:t>
                      </a:r>
                    </a:p>
                    <a:p>
                      <a:pPr>
                        <a:lnSpc>
                          <a:spcPct val="107000"/>
                        </a:lnSpc>
                        <a:spcAft>
                          <a:spcPts val="0"/>
                        </a:spcAft>
                      </a:pPr>
                      <a:r>
                        <a:rPr lang="en-IN" sz="900" dirty="0">
                          <a:solidFill>
                            <a:schemeClr val="bg1"/>
                          </a:solidFill>
                          <a:effectLst/>
                        </a:rPr>
                        <a:t>S1: If there is an unavailability of a car in the internal stock.</a:t>
                      </a:r>
                    </a:p>
                    <a:p>
                      <a:pPr marL="457200">
                        <a:lnSpc>
                          <a:spcPct val="107000"/>
                        </a:lnSpc>
                        <a:spcAft>
                          <a:spcPts val="0"/>
                        </a:spcAft>
                      </a:pPr>
                      <a:r>
                        <a:rPr lang="en-IN" sz="900" dirty="0">
                          <a:solidFill>
                            <a:schemeClr val="bg1"/>
                          </a:solidFill>
                          <a:effectLst/>
                        </a:rPr>
                        <a:t>A request is raised for the inventory by the Sales Manager as per the customer requirement. If there is unavailability of the product in the inventory, the Inventory Manager will raise a request for updating the inventory.</a:t>
                      </a:r>
                    </a:p>
                    <a:p>
                      <a:pPr marL="457200">
                        <a:lnSpc>
                          <a:spcPct val="107000"/>
                        </a:lnSpc>
                        <a:spcAft>
                          <a:spcPts val="0"/>
                        </a:spcAft>
                      </a:pPr>
                      <a:r>
                        <a:rPr lang="en-IN" sz="900" dirty="0">
                          <a:solidFill>
                            <a:schemeClr val="bg1"/>
                          </a:solidFill>
                          <a:effectLst/>
                        </a:rPr>
                        <a:t> </a:t>
                      </a:r>
                    </a:p>
                    <a:p>
                      <a:pPr>
                        <a:lnSpc>
                          <a:spcPct val="107000"/>
                        </a:lnSpc>
                        <a:spcAft>
                          <a:spcPts val="0"/>
                        </a:spcAft>
                      </a:pPr>
                      <a:r>
                        <a:rPr lang="en-IN" sz="900" dirty="0">
                          <a:solidFill>
                            <a:schemeClr val="bg1"/>
                          </a:solidFill>
                          <a:effectLst/>
                        </a:rPr>
                        <a:t>S2: Customer selects a trade-in option.</a:t>
                      </a:r>
                    </a:p>
                    <a:p>
                      <a:pPr marL="457200">
                        <a:lnSpc>
                          <a:spcPct val="107000"/>
                        </a:lnSpc>
                        <a:spcAft>
                          <a:spcPts val="0"/>
                        </a:spcAft>
                      </a:pPr>
                      <a:r>
                        <a:rPr lang="en-IN" sz="900" dirty="0">
                          <a:solidFill>
                            <a:schemeClr val="bg1"/>
                          </a:solidFill>
                          <a:effectLst/>
                        </a:rPr>
                        <a:t>Once the trade-in is approved by the Inventory Manager, the vehicle is added to the              internal inventory.  </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160959274"/>
                  </a:ext>
                </a:extLst>
              </a:tr>
              <a:tr h="303153">
                <a:tc gridSpan="3">
                  <a:txBody>
                    <a:bodyPr/>
                    <a:lstStyle/>
                    <a:p>
                      <a:pPr>
                        <a:lnSpc>
                          <a:spcPct val="107000"/>
                        </a:lnSpc>
                        <a:spcAft>
                          <a:spcPts val="0"/>
                        </a:spcAft>
                      </a:pPr>
                      <a:r>
                        <a:rPr lang="en-IN" sz="900" dirty="0">
                          <a:solidFill>
                            <a:schemeClr val="bg1"/>
                          </a:solidFill>
                          <a:effectLst/>
                        </a:rPr>
                        <a:t>Alternative/Exceptional Flow:</a:t>
                      </a:r>
                    </a:p>
                    <a:p>
                      <a:pPr>
                        <a:lnSpc>
                          <a:spcPct val="107000"/>
                        </a:lnSpc>
                        <a:spcAft>
                          <a:spcPts val="0"/>
                        </a:spcAft>
                      </a:pPr>
                      <a:r>
                        <a:rPr lang="en-IN" sz="900" dirty="0">
                          <a:solidFill>
                            <a:schemeClr val="bg1"/>
                          </a:solidFill>
                          <a:effectLst/>
                        </a:rPr>
                        <a:t>The Inventory Manager updates the inventory after the sale of the product.</a:t>
                      </a:r>
                      <a:endParaRPr lang="en-IN"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90" marR="42490" marT="0" marB="0">
                    <a:solidFill>
                      <a:schemeClr val="tx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409223506"/>
                  </a:ext>
                </a:extLst>
              </a:tr>
            </a:tbl>
          </a:graphicData>
        </a:graphic>
      </p:graphicFrame>
      <p:pic>
        <p:nvPicPr>
          <p:cNvPr id="6" name="Picture 5">
            <a:extLst>
              <a:ext uri="{FF2B5EF4-FFF2-40B4-BE49-F238E27FC236}">
                <a16:creationId xmlns:a16="http://schemas.microsoft.com/office/drawing/2014/main" xmlns="" id="{A5252EC2-268B-42AC-BFB6-2A8C7BD25C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0364" y="2746687"/>
            <a:ext cx="2320015" cy="1908213"/>
          </a:xfrm>
          <a:prstGeom prst="rect">
            <a:avLst/>
          </a:prstGeom>
        </p:spPr>
      </p:pic>
      <p:pic>
        <p:nvPicPr>
          <p:cNvPr id="4" name="Recorded Sound">
            <a:hlinkClick r:id="" action="ppaction://media"/>
            <a:extLst>
              <a:ext uri="{FF2B5EF4-FFF2-40B4-BE49-F238E27FC236}">
                <a16:creationId xmlns:a16="http://schemas.microsoft.com/office/drawing/2014/main" xmlns="" id="{4EACF3A6-F48F-4E21-8376-0DC4F1A4D5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55579" y="5756567"/>
            <a:ext cx="609600" cy="609600"/>
          </a:xfrm>
          <a:prstGeom prst="rect">
            <a:avLst/>
          </a:prstGeom>
        </p:spPr>
      </p:pic>
    </p:spTree>
    <p:extLst>
      <p:ext uri="{BB962C8B-B14F-4D97-AF65-F5344CB8AC3E}">
        <p14:creationId xmlns:p14="http://schemas.microsoft.com/office/powerpoint/2010/main" val="342051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01B50C-42DA-4474-9116-89B9BF8CDBA9}"/>
              </a:ext>
            </a:extLst>
          </p:cNvPr>
          <p:cNvSpPr>
            <a:spLocks noGrp="1"/>
          </p:cNvSpPr>
          <p:nvPr>
            <p:ph type="title"/>
          </p:nvPr>
        </p:nvSpPr>
        <p:spPr/>
        <p:txBody>
          <a:bodyPr/>
          <a:lstStyle/>
          <a:p>
            <a:r>
              <a:rPr lang="en-US" sz="2800" dirty="0"/>
              <a:t>Inventory Management</a:t>
            </a:r>
            <a:endParaRPr lang="en-IN" sz="2800" dirty="0"/>
          </a:p>
        </p:txBody>
      </p:sp>
      <p:pic>
        <p:nvPicPr>
          <p:cNvPr id="47" name="Content Placeholder 46">
            <a:extLst>
              <a:ext uri="{FF2B5EF4-FFF2-40B4-BE49-F238E27FC236}">
                <a16:creationId xmlns:a16="http://schemas.microsoft.com/office/drawing/2014/main" xmlns="" id="{30045A76-77BD-48E6-9605-AAFF604C00F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280649" y="1173707"/>
            <a:ext cx="5055063" cy="5611132"/>
          </a:xfrm>
        </p:spPr>
      </p:pic>
      <p:sp>
        <p:nvSpPr>
          <p:cNvPr id="4" name="Content Placeholder 3">
            <a:extLst>
              <a:ext uri="{FF2B5EF4-FFF2-40B4-BE49-F238E27FC236}">
                <a16:creationId xmlns:a16="http://schemas.microsoft.com/office/drawing/2014/main" xmlns="" id="{547CC384-B403-4BD2-B2E0-18D079E171AA}"/>
              </a:ext>
            </a:extLst>
          </p:cNvPr>
          <p:cNvSpPr>
            <a:spLocks noGrp="1"/>
          </p:cNvSpPr>
          <p:nvPr>
            <p:ph sz="half" idx="2"/>
          </p:nvPr>
        </p:nvSpPr>
        <p:spPr>
          <a:xfrm>
            <a:off x="6640721" y="1879150"/>
            <a:ext cx="4396341" cy="4200245"/>
          </a:xfrm>
        </p:spPr>
        <p:txBody>
          <a:bodyPr>
            <a:normAutofit/>
          </a:bodyPr>
          <a:lstStyle/>
          <a:p>
            <a:pPr marL="0" indent="0">
              <a:buNone/>
            </a:pPr>
            <a:r>
              <a:rPr lang="en-US" sz="2400" dirty="0"/>
              <a:t>Activity </a:t>
            </a:r>
            <a:endParaRPr lang="en-US" sz="2400" dirty="0" smtClean="0"/>
          </a:p>
          <a:p>
            <a:pPr marL="0" indent="0">
              <a:buNone/>
            </a:pPr>
            <a:r>
              <a:rPr lang="en-US" sz="2400" dirty="0" smtClean="0"/>
              <a:t>Diagram</a:t>
            </a:r>
            <a:endParaRPr lang="en-IN" sz="2400" dirty="0"/>
          </a:p>
        </p:txBody>
      </p:sp>
      <p:pic>
        <p:nvPicPr>
          <p:cNvPr id="3" name="Recorded Sound">
            <a:hlinkClick r:id="" action="ppaction://media"/>
            <a:extLst>
              <a:ext uri="{FF2B5EF4-FFF2-40B4-BE49-F238E27FC236}">
                <a16:creationId xmlns:a16="http://schemas.microsoft.com/office/drawing/2014/main" xmlns="" id="{842AC4FF-B8F1-4E64-8CA5-45C2877DAD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33169" y="5703947"/>
            <a:ext cx="609600" cy="609600"/>
          </a:xfrm>
          <a:prstGeom prst="rect">
            <a:avLst/>
          </a:prstGeom>
        </p:spPr>
      </p:pic>
    </p:spTree>
    <p:extLst>
      <p:ext uri="{BB962C8B-B14F-4D97-AF65-F5344CB8AC3E}">
        <p14:creationId xmlns:p14="http://schemas.microsoft.com/office/powerpoint/2010/main" val="299531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033" y="136195"/>
            <a:ext cx="9404723" cy="1400530"/>
          </a:xfrm>
        </p:spPr>
        <p:txBody>
          <a:bodyPr/>
          <a:lstStyle/>
          <a:p>
            <a:r>
              <a:rPr lang="en-IN" sz="3200" dirty="0" smtClean="0">
                <a:solidFill>
                  <a:schemeClr val="tx1"/>
                </a:solidFill>
              </a:rPr>
              <a:t>Calculate Sale person commission</a:t>
            </a:r>
            <a:br>
              <a:rPr lang="en-IN" sz="3200" dirty="0" smtClean="0">
                <a:solidFill>
                  <a:schemeClr val="tx1"/>
                </a:solidFill>
              </a:rPr>
            </a:br>
            <a:r>
              <a:rPr lang="en-IN" sz="3200" dirty="0" smtClean="0">
                <a:solidFill>
                  <a:schemeClr val="tx1"/>
                </a:solidFill>
              </a:rPr>
              <a:t>										</a:t>
            </a:r>
            <a:br>
              <a:rPr lang="en-IN" sz="3200" dirty="0" smtClean="0">
                <a:solidFill>
                  <a:schemeClr val="tx1"/>
                </a:solidFill>
              </a:rPr>
            </a:br>
            <a:r>
              <a:rPr lang="en-IN" sz="3200" dirty="0">
                <a:solidFill>
                  <a:schemeClr val="tx1"/>
                </a:solidFill>
              </a:rPr>
              <a:t>	</a:t>
            </a:r>
            <a:r>
              <a:rPr lang="en-IN" sz="3200" dirty="0" smtClean="0">
                <a:solidFill>
                  <a:schemeClr val="tx1"/>
                </a:solidFill>
              </a:rPr>
              <a:t>									</a:t>
            </a:r>
            <a:r>
              <a:rPr lang="en-IN" sz="2800" dirty="0" smtClean="0">
                <a:solidFill>
                  <a:schemeClr val="tx1"/>
                </a:solidFill>
              </a:rPr>
              <a:t>Use case </a:t>
            </a:r>
            <a:r>
              <a:rPr lang="en-IN" sz="4400" dirty="0">
                <a:solidFill>
                  <a:schemeClr val="tx1"/>
                </a:solidFill>
              </a:rPr>
              <a:t/>
            </a:r>
            <a:br>
              <a:rPr lang="en-IN" sz="4400" dirty="0">
                <a:solidFill>
                  <a:schemeClr val="tx1"/>
                </a:solidFill>
              </a:rPr>
            </a:br>
            <a:endParaRPr lang="en-US" sz="32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739" y="951764"/>
            <a:ext cx="433387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631" y="2247900"/>
            <a:ext cx="3810000" cy="2362200"/>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13831" y="5574323"/>
            <a:ext cx="609600" cy="609600"/>
          </a:xfrm>
          <a:prstGeom prst="rect">
            <a:avLst/>
          </a:prstGeom>
        </p:spPr>
      </p:pic>
    </p:spTree>
    <p:extLst>
      <p:ext uri="{BB962C8B-B14F-4D97-AF65-F5344CB8AC3E}">
        <p14:creationId xmlns:p14="http://schemas.microsoft.com/office/powerpoint/2010/main" val="3697060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2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675</TotalTime>
  <Words>371</Words>
  <Application>Microsoft Office PowerPoint</Application>
  <PresentationFormat>Custom</PresentationFormat>
  <Paragraphs>64</Paragraphs>
  <Slides>13</Slides>
  <Notes>3</Notes>
  <HiddenSlides>0</HiddenSlides>
  <MMClips>13</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Ion</vt:lpstr>
      <vt:lpstr>ISDS 552 GP2</vt:lpstr>
      <vt:lpstr>PowerPoint Presentation</vt:lpstr>
      <vt:lpstr>PowerPoint Presentation</vt:lpstr>
      <vt:lpstr>PowerPoint Presentation</vt:lpstr>
      <vt:lpstr>Sell Car</vt:lpstr>
      <vt:lpstr>Sell Car</vt:lpstr>
      <vt:lpstr>Inventory Management</vt:lpstr>
      <vt:lpstr>Inventory Management</vt:lpstr>
      <vt:lpstr>Calculate Sale person commission                      Use case  </vt:lpstr>
      <vt:lpstr>Calculate Sale person commission                      Activity            Diagram </vt:lpstr>
      <vt:lpstr>Promotional Offer</vt:lpstr>
      <vt:lpstr>Promotional Offer</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Dealership Project</dc:title>
  <dc:creator>sanchit.singh</dc:creator>
  <cp:lastModifiedBy>Administrator</cp:lastModifiedBy>
  <cp:revision>46</cp:revision>
  <dcterms:modified xsi:type="dcterms:W3CDTF">2018-07-19T04:59:19Z</dcterms:modified>
</cp:coreProperties>
</file>